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8" r:id="rId2"/>
    <p:sldId id="359" r:id="rId3"/>
    <p:sldId id="360" r:id="rId4"/>
    <p:sldId id="361" r:id="rId5"/>
    <p:sldId id="362" r:id="rId6"/>
    <p:sldId id="371" r:id="rId7"/>
    <p:sldId id="365" r:id="rId8"/>
    <p:sldId id="367" r:id="rId9"/>
    <p:sldId id="372" r:id="rId10"/>
    <p:sldId id="338" r:id="rId11"/>
    <p:sldId id="368" r:id="rId12"/>
    <p:sldId id="373" r:id="rId13"/>
    <p:sldId id="369" r:id="rId14"/>
    <p:sldId id="374" r:id="rId15"/>
    <p:sldId id="375" r:id="rId16"/>
    <p:sldId id="376" r:id="rId17"/>
    <p:sldId id="346" r:id="rId18"/>
    <p:sldId id="34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32FA-CF7F-40E0-9AFA-2541FDAE566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E416F-1C86-4101-915B-F851B8DE3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69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http://www.kidadoweb.com/encyclopedie-enfants/images/r/serf.jpg</a:t>
            </a:r>
          </a:p>
          <a:p>
            <a:r>
              <a:rPr lang="en-US" dirty="0" smtClean="0"/>
              <a:t>http://900igr.net/datai/istorija/Srednevekovyj-vek/0009-059-ZHizn-srednevekovogo-goroda.png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B81AE-3187-4A80-907D-966E3A5AAB1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51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3549-5AFF-45F4-B19D-F19EA9D1983F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BD25-0CB6-4744-A730-525D439D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%5bRVI6_1-V1%5d_%5bIM_02%5d.sw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01.%20&#1073;&#1072;&#1093;%20-%20&#1090;&#1086;&#1082;&#1082;&#1072;&#1090;&#1072;%20bwv%20565.mp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Tsar_Nicholas_I_-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136904" cy="3384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Целеполагание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 и планирование на уроках истории  как средство формирования регулятивных УУД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64896" cy="20630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«Доводы, до которых человек додумывается сам, обычно убеждают его больше, нежели те, которые пришли в голову другим»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Б. Паскаль. </a:t>
            </a: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8" name="Picture 4" descr="http://lib.rus.ec/i/63/166863/i_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7704856" cy="5688632"/>
          </a:xfrm>
          <a:prstGeom prst="rect">
            <a:avLst/>
          </a:prstGeom>
          <a:noFill/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1052736"/>
            <a:ext cx="109577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635896" y="54868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Что значит история?</a:t>
            </a:r>
          </a:p>
          <a:p>
            <a:endParaRPr lang="ru-RU" sz="36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84368" y="119675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524328" y="1268760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80312" y="1268760"/>
            <a:ext cx="72008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483768" y="836712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283968" y="1124744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644008" y="112474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004048" y="1052736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61890"/>
            <a:ext cx="1296144" cy="286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39552" y="692696"/>
            <a:ext cx="8064896" cy="947504"/>
          </a:xfrm>
          <a:prstGeom prst="wedgeRoundRectCallout">
            <a:avLst>
              <a:gd name="adj1" fmla="val 49591"/>
              <a:gd name="adj2" fmla="val 63014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История </a:t>
            </a:r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– это наука, которая изучает прошлое человечества</a:t>
            </a:r>
            <a:endParaRPr lang="ru-RU" sz="3200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691680" y="1844824"/>
            <a:ext cx="6840760" cy="1080120"/>
          </a:xfrm>
          <a:prstGeom prst="wedgeRoundRectCallout">
            <a:avLst>
              <a:gd name="adj1" fmla="val -51134"/>
              <a:gd name="adj2" fmla="val -56718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А разве можно узнать правду о прошлом?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123728" y="3212976"/>
            <a:ext cx="2960712" cy="576064"/>
          </a:xfrm>
          <a:prstGeom prst="wedgeRoundRectCallout">
            <a:avLst>
              <a:gd name="adj1" fmla="val -64660"/>
              <a:gd name="adj2" fmla="val -77587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Нельзя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436096" y="3212976"/>
            <a:ext cx="2960712" cy="576064"/>
          </a:xfrm>
          <a:prstGeom prst="wedgeRoundRectCallout">
            <a:avLst>
              <a:gd name="adj1" fmla="val 54216"/>
              <a:gd name="adj2" fmla="val -70665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Можно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835696" y="4077072"/>
            <a:ext cx="6768752" cy="936104"/>
          </a:xfrm>
          <a:prstGeom prst="wedgeRoundRectCallout">
            <a:avLst>
              <a:gd name="adj1" fmla="val -45692"/>
              <a:gd name="adj2" fmla="val 70913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Выяснить: </a:t>
            </a:r>
            <a:endParaRPr lang="ru-RU" sz="3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3651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Как история узнает о прошлом?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67744" y="5517232"/>
            <a:ext cx="6192688" cy="648072"/>
          </a:xfrm>
          <a:prstGeom prst="wedgeRoundRectCallout">
            <a:avLst>
              <a:gd name="adj1" fmla="val -55751"/>
              <a:gd name="adj2" fmla="val -71316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Цель: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Пример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3: История древнего мира, 5 класс, тема урока: Древний Египет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Содержимое 5" descr="нефертит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2420888"/>
            <a:ext cx="2592288" cy="371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маска тутанхамона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5796136" y="2548585"/>
            <a:ext cx="2448272" cy="354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2" y="3933056"/>
            <a:ext cx="1042401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11560" y="692696"/>
            <a:ext cx="7920880" cy="1296144"/>
          </a:xfrm>
          <a:prstGeom prst="wedgeRoundRectCallout">
            <a:avLst>
              <a:gd name="adj1" fmla="val -45692"/>
              <a:gd name="adj2" fmla="val 70913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Выяснить:</a:t>
            </a:r>
            <a:endParaRPr lang="ru-RU" sz="3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99592" y="2564904"/>
            <a:ext cx="1728192" cy="603994"/>
          </a:xfrm>
          <a:prstGeom prst="wedgeRoundRectCallout">
            <a:avLst>
              <a:gd name="adj1" fmla="val -66733"/>
              <a:gd name="adj2" fmla="val -72744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Цель: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05273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Каковы природные особенности 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и управление в Древнем Египте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2770" name="Picture 2" descr="ÐÐ°ÑÑÐ¸Ð½ÐºÐ¸ Ð¿Ð¾ Ð·Ð°Ð¿ÑÐ¾ÑÑ Ð³Ð¾Ð»Ð¾Ð²Ð° ÑÐ°ÑÐ°Ð¾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7" y="1628800"/>
            <a:ext cx="864096" cy="76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763688" y="3284984"/>
            <a:ext cx="6768752" cy="2952328"/>
          </a:xfrm>
          <a:prstGeom prst="wedgeRoundRectCallout">
            <a:avLst>
              <a:gd name="adj1" fmla="val -49703"/>
              <a:gd name="adj2" fmla="val 53077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А.</a:t>
            </a:r>
            <a:r>
              <a:rPr lang="ru-RU" sz="3200" dirty="0" smtClean="0"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Государство Египет расположено в Северной Африке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Б.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 Нил, как и все реки, разливался весной и поил землю влагой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В.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 Цари Египта в своих бело-золотых коронах смотрелись вместе очень величественно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15816" y="2492896"/>
            <a:ext cx="5616624" cy="504056"/>
          </a:xfrm>
          <a:prstGeom prst="wedgeRoundRectCallout">
            <a:avLst>
              <a:gd name="adj1" fmla="val -54401"/>
              <a:gd name="adj2" fmla="val -75149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Что верно, а что не верно?</a:t>
            </a:r>
            <a:endParaRPr lang="ru-RU" sz="32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Пример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4: История древнего мира, 5 класс, тема урока: Древнейшие люди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4" descr="австралопитек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6056" y="2492896"/>
            <a:ext cx="3168352" cy="367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564904"/>
            <a:ext cx="309634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414948"/>
            <a:ext cx="1296144" cy="286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3347864" y="908720"/>
            <a:ext cx="5040560" cy="1080120"/>
          </a:xfrm>
          <a:prstGeom prst="wedgeRoundRectCallout">
            <a:avLst>
              <a:gd name="adj1" fmla="val -51482"/>
              <a:gd name="adj2" fmla="val -66030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Австралопитек – это обезьяна или человек?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131840" y="2348880"/>
            <a:ext cx="2520280" cy="648072"/>
          </a:xfrm>
          <a:prstGeom prst="wedgeRoundRectCallout">
            <a:avLst>
              <a:gd name="adj1" fmla="val -53814"/>
              <a:gd name="adj2" fmla="val -72243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Обезьяна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796136" y="2348880"/>
            <a:ext cx="2600672" cy="648072"/>
          </a:xfrm>
          <a:prstGeom prst="wedgeRoundRectCallout">
            <a:avLst>
              <a:gd name="adj1" fmla="val 55502"/>
              <a:gd name="adj2" fmla="val -72520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Человек 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://arshba.ru/material/images/anamens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30425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763688" y="3284984"/>
            <a:ext cx="6768752" cy="1512168"/>
          </a:xfrm>
          <a:prstGeom prst="wedgeRoundRectCallout">
            <a:avLst>
              <a:gd name="adj1" fmla="val -48529"/>
              <a:gd name="adj2" fmla="val 65471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Выяснить:</a:t>
            </a:r>
            <a:endParaRPr lang="ru-RU" sz="3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791942"/>
            <a:ext cx="660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Признаки, характерные черты первобытного человека</a:t>
            </a:r>
            <a:endParaRPr lang="ru-RU" sz="32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95736" y="5445224"/>
            <a:ext cx="6192688" cy="648072"/>
          </a:xfrm>
          <a:prstGeom prst="wedgeRoundRectCallout">
            <a:avLst>
              <a:gd name="adj1" fmla="val -55751"/>
              <a:gd name="adj2" fmla="val -71316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Цель: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Пример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5: История средних веков, 6 класс Тема урока: Что такое Средневековье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375374" cy="359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552" y="548680"/>
            <a:ext cx="7992888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С точки зрения гуманистов Средневековье – это упадок 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914400" y="38862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971800" y="3886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838200" y="3124200"/>
            <a:ext cx="7543800" cy="1600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0" y="528"/>
              </a:cxn>
              <a:cxn ang="0">
                <a:pos x="2400" y="1008"/>
              </a:cxn>
              <a:cxn ang="0">
                <a:pos x="3360" y="528"/>
              </a:cxn>
              <a:cxn ang="0">
                <a:pos x="4752" y="0"/>
              </a:cxn>
            </a:cxnLst>
            <a:rect l="0" t="0" r="r" b="b"/>
            <a:pathLst>
              <a:path w="4752" h="1008">
                <a:moveTo>
                  <a:pt x="0" y="96"/>
                </a:moveTo>
                <a:cubicBezTo>
                  <a:pt x="520" y="236"/>
                  <a:pt x="1040" y="376"/>
                  <a:pt x="1440" y="528"/>
                </a:cubicBezTo>
                <a:cubicBezTo>
                  <a:pt x="1840" y="680"/>
                  <a:pt x="2080" y="1008"/>
                  <a:pt x="2400" y="1008"/>
                </a:cubicBezTo>
                <a:cubicBezTo>
                  <a:pt x="2720" y="1008"/>
                  <a:pt x="2968" y="696"/>
                  <a:pt x="3360" y="528"/>
                </a:cubicBezTo>
                <a:cubicBezTo>
                  <a:pt x="3752" y="360"/>
                  <a:pt x="4520" y="88"/>
                  <a:pt x="4752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Античность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084168" y="2492896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Возрождение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5908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Book Antiqua" pitchFamily="18" charset="0"/>
              </a:rPr>
              <a:t>Средние века</a:t>
            </a:r>
          </a:p>
        </p:txBody>
      </p:sp>
      <p:pic>
        <p:nvPicPr>
          <p:cNvPr id="4098" name="Picture 2" descr="http://www.kidadoweb.com/encyclopedie-enfants/images/r/serf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3651" y="4149080"/>
            <a:ext cx="1896141" cy="195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900igr.net/datai/istorija/Srednevekovyj-vek/0009-059-ZHizn-srednevekovogo-goro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60873"/>
            <a:ext cx="2160240" cy="198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491880" y="1988840"/>
            <a:ext cx="224949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7380312" y="6435442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Book Antiqua" panose="02040602050305030304" pitchFamily="18" charset="0"/>
                <a:hlinkClick r:id="rId6" action="ppaction://hlinkfile"/>
              </a:rPr>
              <a:t>Интерактив</a:t>
            </a:r>
            <a:endParaRPr lang="ru-RU" b="1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568" y="4149080"/>
            <a:ext cx="937819" cy="207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683568" y="692696"/>
            <a:ext cx="7776864" cy="648072"/>
          </a:xfrm>
          <a:prstGeom prst="wedgeRoundRectCallout">
            <a:avLst>
              <a:gd name="adj1" fmla="val -49967"/>
              <a:gd name="adj2" fmla="val 79870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Кто же из них прав?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339752" y="1628800"/>
            <a:ext cx="2960712" cy="504056"/>
          </a:xfrm>
          <a:prstGeom prst="wedgeRoundRectCallout">
            <a:avLst>
              <a:gd name="adj1" fmla="val -57959"/>
              <a:gd name="adj2" fmla="val -74772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Версии 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436096" y="1628800"/>
            <a:ext cx="2960712" cy="504056"/>
          </a:xfrm>
          <a:prstGeom prst="wedgeRoundRectCallout">
            <a:avLst>
              <a:gd name="adj1" fmla="val 51011"/>
              <a:gd name="adj2" fmla="val -77471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Версии 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8" name="Picture 4" descr="http://trvlworld.net/uploads/forum/images/1311152480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06686"/>
            <a:ext cx="2736304" cy="191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i.pinimg.com/originals/c2/d5/a5/c2d5a532f0cc0bb10b160ec4202709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53136"/>
            <a:ext cx="2188097" cy="147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83568" y="2276872"/>
            <a:ext cx="7776864" cy="1440160"/>
          </a:xfrm>
          <a:prstGeom prst="wedgeRoundRectCallout">
            <a:avLst>
              <a:gd name="adj1" fmla="val -45692"/>
              <a:gd name="adj2" fmla="val 70913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Выяснить:</a:t>
            </a:r>
            <a:endParaRPr lang="ru-RU" sz="3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03848" y="4005064"/>
            <a:ext cx="1656184" cy="432048"/>
          </a:xfrm>
          <a:prstGeom prst="wedgeRoundRectCallout">
            <a:avLst>
              <a:gd name="adj1" fmla="val -55751"/>
              <a:gd name="adj2" fmla="val -71316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Цель: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70892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познакомиться с характеристикой периода Средневековья</a:t>
            </a:r>
            <a:endParaRPr lang="ru-RU" sz="3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Фундаментальном ядре содержания общего 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образования</a:t>
            </a: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ниверсальные 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учебные действия» представлены в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широком значении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способность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субъекта к саморазвитию и самосовершенствованию путем сознательного и активного присвоения нового социального опыта и более узком (собственно психологическом) значении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совокупность способов действия учащегося (а также связанных с ними навыков учебной работы), обеспечивающих самостоятельное усвоение новых знаний, формирование умений, </a:t>
            </a:r>
            <a:r>
              <a:rPr lang="ru-RU" b="1" u="sng" dirty="0" smtClean="0">
                <a:solidFill>
                  <a:srgbClr val="002060"/>
                </a:solidFill>
                <a:latin typeface="Book Antiqua" pitchFamily="18" charset="0"/>
              </a:rPr>
              <a:t>включая организацию этого </a:t>
            </a:r>
            <a:r>
              <a:rPr lang="ru-RU" b="1" u="sng" dirty="0" smtClean="0">
                <a:solidFill>
                  <a:srgbClr val="002060"/>
                </a:solidFill>
                <a:latin typeface="Book Antiqua" pitchFamily="18" charset="0"/>
              </a:rPr>
              <a:t>процесса 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Основные 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моменты (правила), как наиболее существенные при построении 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обучения </a:t>
            </a:r>
            <a:b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9851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Основным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инструментом формирования этой группы УУД является урок, выстроенный по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деятельностной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технологии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4338" name="Picture 2" descr="https://fsd.multiurok.ru/html/2017/11/18/s_5a0fa86c4474a/img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05064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14724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Необходимо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тщательно продуманное включение проблемно-мотивационной составляющей на уроке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		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Э</a:t>
            </a: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то</a:t>
            </a: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, собственно, и отличает </a:t>
            </a:r>
            <a:r>
              <a:rPr lang="ru-RU" i="1" dirty="0" err="1" smtClean="0">
                <a:solidFill>
                  <a:srgbClr val="C00000"/>
                </a:solidFill>
                <a:latin typeface="Book Antiqua" pitchFamily="18" charset="0"/>
              </a:rPr>
              <a:t>мыследеятельностный</a:t>
            </a: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 процесс </a:t>
            </a:r>
            <a:r>
              <a:rPr lang="ru-RU" i="1" dirty="0" err="1" smtClean="0">
                <a:solidFill>
                  <a:srgbClr val="C00000"/>
                </a:solidFill>
                <a:latin typeface="Book Antiqua" pitchFamily="18" charset="0"/>
              </a:rPr>
              <a:t>проблематизации</a:t>
            </a: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 в образовании от так называемого проблемного обучения (Громыко Ю.В. </a:t>
            </a:r>
            <a:r>
              <a:rPr lang="ru-RU" i="1" dirty="0" err="1" smtClean="0">
                <a:solidFill>
                  <a:srgbClr val="C00000"/>
                </a:solidFill>
                <a:latin typeface="Book Antiqua" pitchFamily="18" charset="0"/>
              </a:rPr>
              <a:t>Метапредмет</a:t>
            </a: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 «Проблема</a:t>
            </a: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»)</a:t>
            </a:r>
            <a:endParaRPr lang="ru-RU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Регулятивные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универсальные учебные действия формируются в процессе многократного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повторения 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		Учет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возрастных и психологических особенностей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		Визуализация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процесса формулирования учебной задачи и цели урока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		Создание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схемы, алгоритма предъявления материала на этапах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целеполагания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и планирования на уроке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Пример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1: История России,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9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класс, тема урока: Крымская война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Николай I">
            <a:hlinkClick r:id="rId2" tooltip="Николай 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2664296" cy="322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avatars.mds.yandex.net/get-zen_doc/965902/pub_5bf477a2740fd500aa0ab4a8_5bf477b92610c300aacd98a4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24944"/>
            <a:ext cx="4685467" cy="306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043540"/>
            <a:ext cx="1440160" cy="318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755576" y="764704"/>
            <a:ext cx="7776864" cy="2088232"/>
          </a:xfrm>
          <a:prstGeom prst="wedgeRoundRectCallout">
            <a:avLst>
              <a:gd name="adj1" fmla="val -51134"/>
              <a:gd name="adj2" fmla="val -56718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очему </a:t>
            </a:r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Крымская войны считается славной страницей в истории России, если она закончилась поражением?</a:t>
            </a:r>
            <a:endParaRPr lang="ru-RU" sz="3200" dirty="0" smtClean="0">
              <a:solidFill>
                <a:srgbClr val="C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339752" y="3212976"/>
            <a:ext cx="2960712" cy="648072"/>
          </a:xfrm>
          <a:prstGeom prst="wedgeRoundRectCallout">
            <a:avLst>
              <a:gd name="adj1" fmla="val -55628"/>
              <a:gd name="adj2" fmla="val -82749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Версии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436096" y="3212976"/>
            <a:ext cx="2960712" cy="648072"/>
          </a:xfrm>
          <a:prstGeom prst="wedgeRoundRectCallout">
            <a:avLst>
              <a:gd name="adj1" fmla="val 54799"/>
              <a:gd name="adj2" fmla="val -89451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Версии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149079"/>
            <a:ext cx="3166035" cy="196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683568" y="4077072"/>
            <a:ext cx="7776864" cy="2088232"/>
          </a:xfrm>
          <a:prstGeom prst="wedgeRoundRectCallout">
            <a:avLst>
              <a:gd name="adj1" fmla="val -51134"/>
              <a:gd name="adj2" fmla="val -56718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очему </a:t>
            </a:r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Крымская войны считается славной страницей в истории России, если она закончилась поражением?</a:t>
            </a:r>
            <a:endParaRPr lang="ru-RU" sz="3200" dirty="0" smtClean="0">
              <a:solidFill>
                <a:srgbClr val="C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2" y="764704"/>
            <a:ext cx="1440160" cy="318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051720" y="692696"/>
            <a:ext cx="6552728" cy="1440160"/>
          </a:xfrm>
          <a:prstGeom prst="wedgeRoundRectCallout">
            <a:avLst>
              <a:gd name="adj1" fmla="val -49378"/>
              <a:gd name="adj2" fmla="val 62527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Выяснить:</a:t>
            </a:r>
            <a:endParaRPr lang="ru-RU" sz="3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196752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ход Крымской войны</a:t>
            </a:r>
            <a:endParaRPr lang="ru-RU" sz="3200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95736" y="2924944"/>
            <a:ext cx="1656184" cy="504056"/>
          </a:xfrm>
          <a:prstGeom prst="wedgeRoundRectCallout">
            <a:avLst>
              <a:gd name="adj1" fmla="val -55751"/>
              <a:gd name="adj2" fmla="val -71316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Цель: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47248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Пример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2: История древнего мира, 5 класс тема урока: История и ее источники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08920"/>
            <a:ext cx="4501852" cy="326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img0.liveinternet.ru/images/attach/c/9/106/245/106245824_svit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2808243" cy="292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221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Целеполагание и планирование на уроках истории  как средство формирования регулятивных УУД  </vt:lpstr>
      <vt:lpstr>Фундаментальном ядре содержания общего образования</vt:lpstr>
      <vt:lpstr> Основные моменты (правила), как наиболее существенные при построении обучения   </vt:lpstr>
      <vt:lpstr>Слайд 4</vt:lpstr>
      <vt:lpstr>Слайд 5</vt:lpstr>
      <vt:lpstr>   Пример 1: История России,  9 класс, тема урока: Крымская война  </vt:lpstr>
      <vt:lpstr>Слайд 7</vt:lpstr>
      <vt:lpstr>Слайд 8</vt:lpstr>
      <vt:lpstr> Пример 2: История древнего мира, 5 класс тема урока: История и ее источники </vt:lpstr>
      <vt:lpstr>Слайд 10</vt:lpstr>
      <vt:lpstr>Слайд 11</vt:lpstr>
      <vt:lpstr> Пример 3: История древнего мира, 5 класс, тема урока: Древний Египет </vt:lpstr>
      <vt:lpstr>Слайд 13</vt:lpstr>
      <vt:lpstr> Пример 4: История древнего мира, 5 класс, тема урока: Древнейшие люди </vt:lpstr>
      <vt:lpstr>Слайд 15</vt:lpstr>
      <vt:lpstr>  Пример 5: История средних веков, 6 класс Тема урока: Что такое Средневековье </vt:lpstr>
      <vt:lpstr>С точки зрения гуманистов Средневековье – это упадок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История. Ее источники.</dc:title>
  <dc:creator>User</dc:creator>
  <cp:lastModifiedBy>Елена</cp:lastModifiedBy>
  <cp:revision>119</cp:revision>
  <dcterms:created xsi:type="dcterms:W3CDTF">2012-07-31T13:03:54Z</dcterms:created>
  <dcterms:modified xsi:type="dcterms:W3CDTF">2020-02-25T19:32:11Z</dcterms:modified>
</cp:coreProperties>
</file>